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38de077df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38de077df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438de077df_2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3bed98e9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3bed98e9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43bed98e9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3bed98e93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3bed98e93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43bed98e93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3bed98e9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3bed98e9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43bed98e9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38de077df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38de077df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438de077df_2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38de077d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38de077d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438de077d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38de077df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38de077df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438de077df_2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38de077df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38de077df_2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1438de077df_2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38de077df_2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438de077df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438de077df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855388" y="863068"/>
            <a:ext cx="6007691" cy="49859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6000"/>
              <a:buFont typeface="Meiryo"/>
              <a:buNone/>
              <a:defRPr b="0" sz="60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8197352" y="863068"/>
            <a:ext cx="3351729" cy="5120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b="0" sz="2400" cap="none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8197353" y="6309360"/>
            <a:ext cx="2151134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855388" y="6309360"/>
            <a:ext cx="600769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 rot="5400000">
            <a:off x="5864129" y="217655"/>
            <a:ext cx="5197497" cy="617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0" type="dt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1" type="ftr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algn="l">
              <a:spcBef>
                <a:spcPts val="0"/>
              </a:spcBef>
              <a:buNone/>
              <a:defRPr b="1" sz="1600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" name="Google Shape;96;p12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8753015" y="640079"/>
            <a:ext cx="2796066" cy="25517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38818" y="640078"/>
            <a:ext cx="6969693" cy="54559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indent="-3302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indent="-3175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indent="-3175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6pPr>
            <a:lvl7pPr indent="-3175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7pPr>
            <a:lvl8pPr indent="-3175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8pPr>
            <a:lvl9pPr indent="-3175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Char char="–"/>
              <a:defRPr sz="1400"/>
            </a:lvl9pPr>
          </a:lstStyle>
          <a:p/>
        </p:txBody>
      </p:sp>
      <p:sp>
        <p:nvSpPr>
          <p:cNvPr id="36" name="Google Shape;36;p4"/>
          <p:cNvSpPr txBox="1"/>
          <p:nvPr>
            <p:ph idx="2" type="body"/>
          </p:nvPr>
        </p:nvSpPr>
        <p:spPr>
          <a:xfrm>
            <a:off x="8753015" y="3223803"/>
            <a:ext cx="2796066" cy="287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4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" name="Google Shape;38;p4"/>
          <p:cNvSpPr txBox="1"/>
          <p:nvPr>
            <p:ph idx="10" type="dt"/>
          </p:nvPr>
        </p:nvSpPr>
        <p:spPr>
          <a:xfrm>
            <a:off x="8753015" y="6309360"/>
            <a:ext cx="173420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1" type="ftr"/>
          </p:nvPr>
        </p:nvSpPr>
        <p:spPr>
          <a:xfrm>
            <a:off x="638818" y="6309360"/>
            <a:ext cx="699386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376670" y="705114"/>
            <a:ext cx="6172412" cy="24038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5376670" y="3749040"/>
            <a:ext cx="6172411" cy="234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8834996" y="640079"/>
            <a:ext cx="2714085" cy="26959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/>
          <p:nvPr>
            <p:ph idx="2" type="pic"/>
          </p:nvPr>
        </p:nvSpPr>
        <p:spPr>
          <a:xfrm>
            <a:off x="0" y="0"/>
            <a:ext cx="8248592" cy="6857999"/>
          </a:xfrm>
          <a:prstGeom prst="rect">
            <a:avLst/>
          </a:prstGeom>
          <a:solidFill>
            <a:srgbClr val="D2D6D2"/>
          </a:solidFill>
          <a:ln>
            <a:noFill/>
          </a:ln>
        </p:spPr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8834996" y="3429000"/>
            <a:ext cx="2714085" cy="25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0" sz="1800"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3" name="Google Shape;63;p8"/>
          <p:cNvSpPr txBox="1"/>
          <p:nvPr>
            <p:ph idx="10" type="dt"/>
          </p:nvPr>
        </p:nvSpPr>
        <p:spPr>
          <a:xfrm>
            <a:off x="8834997" y="6309360"/>
            <a:ext cx="16459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64008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795316" y="1406284"/>
            <a:ext cx="10593694" cy="259784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Meiryo"/>
              <a:buNone/>
              <a:defRPr sz="44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2818312" y="4527856"/>
            <a:ext cx="6559018" cy="157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0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5376667" y="658999"/>
            <a:ext cx="616642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5376668" y="1116199"/>
            <a:ext cx="6166422" cy="20621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5376668" y="3623098"/>
            <a:ext cx="6166421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5376670" y="4102370"/>
            <a:ext cx="6166419" cy="2066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indent="-342900" lvl="2" marL="1371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7pPr>
            <a:lvl8pPr indent="-342900" lvl="7" marL="3657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800"/>
              <a:buChar char="–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eiryo"/>
              <a:buNone/>
              <a:defRPr b="1" i="0" sz="3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>
            <a:lvl1pPr indent="-228600" lvl="0" marL="4572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b="1" i="0" sz="18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-228600" lvl="1" marL="9144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b="0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-317500" lvl="2" marL="13716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-317500" lvl="3" marL="18288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-317500" lvl="4" marL="2286000" marR="0" rtl="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-317500" lvl="5" marL="27432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-317500" lvl="6" marL="32004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-317500" lvl="7" marL="36576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0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-317500" lvl="8" marL="4114800" marR="0" rtl="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657C95"/>
              </a:buClr>
              <a:buSzPts val="1400"/>
              <a:buFont typeface="Corbel"/>
              <a:buChar char="–"/>
              <a:defRPr b="0" i="1" sz="1400" u="none" cap="none" strike="noStrike">
                <a:solidFill>
                  <a:srgbClr val="657C95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600" u="none" cap="none" strike="noStrik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" name="Google Shape;16;p1"/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www.pngall.com/business-growth-chart-png" TargetMode="External"/><Relationship Id="rId5" Type="http://schemas.openxmlformats.org/officeDocument/2006/relationships/hyperlink" Target="https://creativecommons.org/licenses/by-nc/3.0/" TargetMode="External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5" Type="http://schemas.openxmlformats.org/officeDocument/2006/relationships/image" Target="../media/image1.jpg"/><Relationship Id="rId6" Type="http://schemas.openxmlformats.org/officeDocument/2006/relationships/image" Target="../media/image6.jpg"/><Relationship Id="rId7" Type="http://schemas.openxmlformats.org/officeDocument/2006/relationships/image" Target="../media/image5.jp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466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0466D"/>
                </a:solidFill>
                <a:latin typeface="Calibri"/>
                <a:ea typeface="Calibri"/>
                <a:cs typeface="Calibri"/>
                <a:sym typeface="Calibri"/>
              </a:rPr>
              <a:t>Presented by:</a:t>
            </a:r>
            <a:endParaRPr sz="2800">
              <a:solidFill>
                <a:srgbClr val="3046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30466D"/>
                </a:solidFill>
                <a:latin typeface="Calibri"/>
                <a:ea typeface="Calibri"/>
                <a:cs typeface="Calibri"/>
                <a:sym typeface="Calibri"/>
              </a:rPr>
              <a:t>Erick Esparza, Leo Khodel, Liz Maria Panza, Quianna Rolston &amp; Zehra Vahidy</a:t>
            </a:r>
            <a:endParaRPr sz="2800">
              <a:solidFill>
                <a:srgbClr val="30466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3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0466D"/>
              </a:solidFill>
            </a:endParaRPr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75" y="198400"/>
            <a:ext cx="11849325" cy="39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642918" y="705113"/>
            <a:ext cx="3411900" cy="5197500"/>
          </a:xfrm>
          <a:prstGeom prst="rect">
            <a:avLst/>
          </a:prstGeom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121919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642918" y="705113"/>
            <a:ext cx="3411900" cy="5197500"/>
          </a:xfrm>
          <a:prstGeom prst="rect">
            <a:avLst/>
          </a:prstGeom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121919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834996" y="640079"/>
            <a:ext cx="2714085" cy="26959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Meiryo"/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50190" l="-2153" r="-2372" t="-4197"/>
          <a:stretch/>
        </p:blipFill>
        <p:spPr>
          <a:xfrm>
            <a:off x="-17137" y="-41450"/>
            <a:ext cx="8248593" cy="6857999"/>
          </a:xfrm>
          <a:prstGeom prst="rect">
            <a:avLst/>
          </a:prstGeom>
          <a:solidFill>
            <a:srgbClr val="D2D6D2"/>
          </a:solidFill>
          <a:ln>
            <a:noFill/>
          </a:ln>
        </p:spPr>
      </p:pic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8834996" y="3429000"/>
            <a:ext cx="2714085" cy="25080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50" y="3337525"/>
            <a:ext cx="7564824" cy="26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2504900" y="5937025"/>
            <a:ext cx="52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eiryo"/>
                <a:ea typeface="Meiryo"/>
                <a:cs typeface="Meiryo"/>
                <a:sym typeface="Meiryo"/>
              </a:rPr>
              <a:t>1.20854       1.21727       1.08379    1.08919        1.06733      1.13077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4145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4145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5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0" name="Google Shape;230;p25"/>
          <p:cNvSpPr/>
          <p:nvPr/>
        </p:nvSpPr>
        <p:spPr>
          <a:xfrm flipH="1"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Calculator, pen, compass, money and a paper with graphs printed on it" id="231" name="Google Shape;231;p25"/>
          <p:cNvPicPr preferRelativeResize="0"/>
          <p:nvPr/>
        </p:nvPicPr>
        <p:blipFill rotWithShape="1">
          <a:blip r:embed="rId3">
            <a:alphaModFix/>
          </a:blip>
          <a:srcRect b="6639" l="0" r="0" t="0"/>
          <a:stretch/>
        </p:blipFill>
        <p:spPr>
          <a:xfrm>
            <a:off x="20" y="-2"/>
            <a:ext cx="1219198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/>
          <p:nvPr/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000">
                <a:srgbClr val="000000">
                  <a:alpha val="0"/>
                </a:srgbClr>
              </a:gs>
              <a:gs pos="33000">
                <a:srgbClr val="000000">
                  <a:alpha val="40000"/>
                </a:srgbClr>
              </a:gs>
              <a:gs pos="58000">
                <a:srgbClr val="000000">
                  <a:alpha val="54901"/>
                </a:srgbClr>
              </a:gs>
              <a:gs pos="100000">
                <a:srgbClr val="000000">
                  <a:alpha val="54901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3" name="Google Shape;233;p25"/>
          <p:cNvSpPr txBox="1"/>
          <p:nvPr>
            <p:ph type="title"/>
          </p:nvPr>
        </p:nvSpPr>
        <p:spPr>
          <a:xfrm>
            <a:off x="855663" y="863600"/>
            <a:ext cx="6007100" cy="336649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eiryo"/>
              <a:buNone/>
            </a:pPr>
            <a:r>
              <a:rPr b="0" lang="en-US" sz="4200" cap="none">
                <a:solidFill>
                  <a:schemeClr val="lt1"/>
                </a:solidFill>
              </a:rPr>
              <a:t>SO WHAT DO OUR FINDINGS MEAN AND HOW DO THEY IMPACT FINANCE? </a:t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642918" y="705113"/>
            <a:ext cx="3411900" cy="5197500"/>
          </a:xfrm>
          <a:prstGeom prst="rect">
            <a:avLst/>
          </a:prstGeom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5376671" y="705113"/>
            <a:ext cx="6172500" cy="5197500"/>
          </a:xfrm>
          <a:prstGeom prst="rect">
            <a:avLst/>
          </a:prstGeom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spcBef>
                <a:spcPts val="9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flipH="1"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14"/>
          <p:cNvSpPr/>
          <p:nvPr/>
        </p:nvSpPr>
        <p:spPr>
          <a:xfrm flipH="1">
            <a:off x="-7235" y="758246"/>
            <a:ext cx="4658480" cy="538631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A picture containing stationary&#10;&#10;Description automatically generated" id="111" name="Google Shape;11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4734" y="1295962"/>
            <a:ext cx="5522429" cy="426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 flipH="1">
            <a:off x="-6" y="6144564"/>
            <a:ext cx="4656246" cy="713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3" name="Google Shape;113;p14"/>
          <p:cNvSpPr/>
          <p:nvPr/>
        </p:nvSpPr>
        <p:spPr>
          <a:xfrm flipH="1">
            <a:off x="4715122" y="6167615"/>
            <a:ext cx="7473828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4656241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1525" y="713436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642918" y="1072110"/>
            <a:ext cx="3611029" cy="1862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00"/>
              <a:buFont typeface="Meiryo"/>
              <a:buNone/>
            </a:pPr>
            <a:r>
              <a:rPr lang="en-US" sz="2500"/>
              <a:t>How Do You Build</a:t>
            </a:r>
            <a:br>
              <a:rPr lang="en-US" sz="2500"/>
            </a:br>
            <a:r>
              <a:rPr lang="en-US" sz="2500"/>
              <a:t>Wealth during a Recession? </a:t>
            </a:r>
            <a:r>
              <a:rPr lang="en-US" sz="2500">
                <a:solidFill>
                  <a:srgbClr val="00B050"/>
                </a:solidFill>
              </a:rPr>
              <a:t>$$$$$</a:t>
            </a:r>
            <a:endParaRPr sz="2500"/>
          </a:p>
        </p:txBody>
      </p:sp>
      <p:sp>
        <p:nvSpPr>
          <p:cNvPr id="118" name="Google Shape;118;p14"/>
          <p:cNvSpPr/>
          <p:nvPr/>
        </p:nvSpPr>
        <p:spPr>
          <a:xfrm flipH="1">
            <a:off x="4684060" y="0"/>
            <a:ext cx="7507940" cy="765228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9" name="Google Shape;119;p14"/>
          <p:cNvSpPr txBox="1"/>
          <p:nvPr>
            <p:ph idx="1" type="body"/>
          </p:nvPr>
        </p:nvSpPr>
        <p:spPr>
          <a:xfrm>
            <a:off x="637874" y="2763660"/>
            <a:ext cx="3616073" cy="2840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 fontScale="250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0" lang="en-US" sz="4200">
                <a:latin typeface="Arial"/>
                <a:ea typeface="Arial"/>
                <a:cs typeface="Arial"/>
                <a:sym typeface="Arial"/>
              </a:rPr>
              <a:t>Being that we are</a:t>
            </a: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 currently in a recession is this the perfect time to build our wealth? 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b="0" i="0" sz="42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0" lang="en-US" sz="4200">
                <a:latin typeface="Arial"/>
                <a:ea typeface="Arial"/>
                <a:cs typeface="Arial"/>
                <a:sym typeface="Arial"/>
              </a:rPr>
              <a:t>If so, w</a:t>
            </a: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hich investment sectors performed the best during past recessions?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b="0" sz="4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Does </a:t>
            </a:r>
            <a:r>
              <a:rPr b="0" lang="en-US" sz="4200"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current market resemble any of the previous recession periods? 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b="0" sz="4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Which investment sector is recommended to invest in based on best performance (return and speed) after the recession year end?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b="0" sz="4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Looking forward to 2023, </a:t>
            </a:r>
            <a:r>
              <a:rPr b="0" lang="en-US" sz="4200"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b="0" i="0" lang="en-US" sz="4200" u="none" strike="noStrike">
                <a:latin typeface="Arial"/>
                <a:ea typeface="Arial"/>
                <a:cs typeface="Arial"/>
                <a:sym typeface="Arial"/>
              </a:rPr>
              <a:t> should we adjust our investment strategy?</a:t>
            </a:r>
            <a:endParaRPr b="0" sz="4200"/>
          </a:p>
          <a:p>
            <a:pPr indent="0" lvl="0" marL="0" rt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br>
              <a:rPr lang="en-US" sz="900"/>
            </a:br>
            <a:endParaRPr sz="900"/>
          </a:p>
        </p:txBody>
      </p:sp>
      <p:sp>
        <p:nvSpPr>
          <p:cNvPr id="120" name="Google Shape;120;p14"/>
          <p:cNvSpPr txBox="1"/>
          <p:nvPr/>
        </p:nvSpPr>
        <p:spPr>
          <a:xfrm>
            <a:off x="8427235" y="5361983"/>
            <a:ext cx="2779928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sng" cap="none" strike="noStrike">
                <a:solidFill>
                  <a:schemeClr val="hlink"/>
                </a:solidFill>
                <a:latin typeface="Meiryo"/>
                <a:ea typeface="Meiryo"/>
                <a:cs typeface="Meiryo"/>
                <a:sym typeface="Meiryo"/>
                <a:hlinkClick r:id="rId4"/>
              </a:rPr>
              <a:t>This Photo</a:t>
            </a:r>
            <a:r>
              <a:rPr b="0" i="0" lang="en-US" sz="7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 by Unknown Author is licensed under </a:t>
            </a:r>
            <a:r>
              <a:rPr b="0" i="0" lang="en-US" sz="700" u="sng" cap="none" strike="noStrike">
                <a:solidFill>
                  <a:schemeClr val="hlink"/>
                </a:solidFill>
                <a:latin typeface="Meiryo"/>
                <a:ea typeface="Meiryo"/>
                <a:cs typeface="Meiryo"/>
                <a:sym typeface="Meiryo"/>
                <a:hlinkClick r:id="rId5"/>
              </a:rPr>
              <a:t>CC BY-NC</a:t>
            </a:r>
            <a:endParaRPr b="0" i="0" sz="7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1424488"/>
            <a:ext cx="12027100" cy="400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tablet&#10;&#10;Description automatically generated with low confidence"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368798"/>
            <a:ext cx="3499945" cy="2665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2704" y="344890"/>
            <a:ext cx="3689131" cy="2327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&#10;&#10;Description automatically generated"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298" y="3823402"/>
            <a:ext cx="3323346" cy="2397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hospital room, preparing&#10;&#10;Description automatically generated" id="136" name="Google Shape;1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5309" y="502820"/>
            <a:ext cx="3825765" cy="2397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factory with smoke coming out of it&#10;&#10;Description automatically generated with medium confidence" id="137" name="Google Shape;13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1380" y="3300495"/>
            <a:ext cx="3825765" cy="2583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 flipH="1">
            <a:off x="672662" y="3292676"/>
            <a:ext cx="24872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Technology</a:t>
            </a:r>
            <a:endParaRPr/>
          </a:p>
        </p:txBody>
      </p:sp>
      <p:sp>
        <p:nvSpPr>
          <p:cNvPr id="139" name="Google Shape;139;p16"/>
          <p:cNvSpPr txBox="1"/>
          <p:nvPr/>
        </p:nvSpPr>
        <p:spPr>
          <a:xfrm flipH="1">
            <a:off x="5216809" y="2849933"/>
            <a:ext cx="22350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Energy</a:t>
            </a:r>
            <a:endParaRPr/>
          </a:p>
        </p:txBody>
      </p:sp>
      <p:sp>
        <p:nvSpPr>
          <p:cNvPr id="140" name="Google Shape;140;p16"/>
          <p:cNvSpPr txBox="1"/>
          <p:nvPr/>
        </p:nvSpPr>
        <p:spPr>
          <a:xfrm flipH="1">
            <a:off x="9341959" y="3034599"/>
            <a:ext cx="2161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Healthcare</a:t>
            </a:r>
            <a:endParaRPr/>
          </a:p>
        </p:txBody>
      </p:sp>
      <p:sp>
        <p:nvSpPr>
          <p:cNvPr id="141" name="Google Shape;141;p16"/>
          <p:cNvSpPr txBox="1"/>
          <p:nvPr/>
        </p:nvSpPr>
        <p:spPr>
          <a:xfrm flipH="1">
            <a:off x="5265683" y="6064469"/>
            <a:ext cx="2186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Industrial</a:t>
            </a:r>
            <a:endParaRPr/>
          </a:p>
        </p:txBody>
      </p:sp>
      <p:sp>
        <p:nvSpPr>
          <p:cNvPr id="142" name="Google Shape;142;p16"/>
          <p:cNvSpPr txBox="1"/>
          <p:nvPr/>
        </p:nvSpPr>
        <p:spPr>
          <a:xfrm flipH="1">
            <a:off x="857117" y="6304536"/>
            <a:ext cx="2066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Commodities</a:t>
            </a:r>
            <a:endParaRPr/>
          </a:p>
        </p:txBody>
      </p:sp>
      <p:pic>
        <p:nvPicPr>
          <p:cNvPr descr="Icon&#10;&#10;Description automatically generated" id="143" name="Google Shape;14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69751" y="3300495"/>
            <a:ext cx="3169571" cy="316957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 flipH="1">
            <a:off x="8916010" y="6438334"/>
            <a:ext cx="18643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Real Estate</a:t>
            </a:r>
            <a:endParaRPr/>
          </a:p>
        </p:txBody>
      </p:sp>
      <p:pic>
        <p:nvPicPr>
          <p:cNvPr id="145" name="Google Shape;14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Savings and Loan Crisis </a:t>
            </a:r>
            <a:endParaRPr b="1" sz="21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(July 1990 - March 1991) </a:t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time frame: July 1989 - March 1993</a:t>
            </a:r>
            <a:endParaRPr b="1" sz="2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00" y="633276"/>
            <a:ext cx="9437775" cy="33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Dot Com Bust </a:t>
            </a:r>
            <a:endParaRPr b="1" sz="23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3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March 2001 - November 2001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time frame: March 2000 - November 2003</a:t>
            </a:r>
            <a:endParaRPr sz="9528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50" y="506938"/>
            <a:ext cx="83820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 fontScale="25000" lnSpcReduction="20000"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28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Recession </a:t>
            </a:r>
            <a:endParaRPr b="1" sz="8828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828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(December 2007 - June 2009)</a:t>
            </a:r>
            <a:endParaRPr b="0" sz="8828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882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882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time frame : December 2006 - June 2012</a:t>
            </a:r>
            <a:endParaRPr sz="8828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94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94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750" y="561288"/>
            <a:ext cx="83248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795316" y="1406284"/>
            <a:ext cx="10593600" cy="2597700"/>
          </a:xfrm>
          <a:prstGeom prst="rect">
            <a:avLst/>
          </a:prstGeom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2818312" y="4527856"/>
            <a:ext cx="6558900" cy="1570200"/>
          </a:xfrm>
          <a:prstGeom prst="rect">
            <a:avLst/>
          </a:prstGeom>
        </p:spPr>
        <p:txBody>
          <a:bodyPr anchorCtr="0" anchor="t" bIns="91425" lIns="109725" spcFirstLastPara="1" rIns="109725" wrap="square" tIns="1097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476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Covid-19</a:t>
            </a:r>
            <a:r>
              <a:rPr lang="en-US" sz="847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476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76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(April 2020- June 2020)</a:t>
            </a:r>
            <a:endParaRPr sz="8476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476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76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time frame: April 2019 - January 2021</a:t>
            </a:r>
            <a:endParaRPr sz="15704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94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94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725" y="254228"/>
            <a:ext cx="10326051" cy="35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4456113" y="31750"/>
            <a:ext cx="0" cy="1588"/>
          </a:xfrm>
          <a:custGeom>
            <a:rect b="b" l="l" r="r" t="t"/>
            <a:pathLst>
              <a:path extrusionOk="0" h="2" w="2">
                <a:moveTo>
                  <a:pt x="0" y="0"/>
                </a:moveTo>
                <a:lnTo>
                  <a:pt x="0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cap="flat" cmpd="sng" w="9525">
            <a:solidFill>
              <a:srgbClr val="30466D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1"/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descr="Text, chat or text message, qr code&#10;&#10;Description automatically generated" id="190" name="Google Shape;19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694" y="599091"/>
            <a:ext cx="5888105" cy="49018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7585468" y="0"/>
            <a:ext cx="4603482" cy="6112401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0" y="6144405"/>
            <a:ext cx="7534656" cy="71359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7585468" y="6167615"/>
            <a:ext cx="4603482" cy="690385"/>
          </a:xfrm>
          <a:prstGeom prst="rect">
            <a:avLst/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1525" y="6112401"/>
            <a:ext cx="12188951" cy="64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7521459" y="0"/>
            <a:ext cx="6400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b="0" l="3368" r="14461" t="882"/>
          <a:stretch/>
        </p:blipFill>
        <p:spPr>
          <a:xfrm>
            <a:off x="3820700" y="388825"/>
            <a:ext cx="5253075" cy="37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5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ojiVTI">
  <a:themeElements>
    <a:clrScheme name="Shoji">
      <a:dk1>
        <a:srgbClr val="000000"/>
      </a:dk1>
      <a:lt1>
        <a:srgbClr val="FFFFFF"/>
      </a:lt1>
      <a:dk2>
        <a:srgbClr val="595460"/>
      </a:dk2>
      <a:lt2>
        <a:srgbClr val="EBEDEB"/>
      </a:lt2>
      <a:accent1>
        <a:srgbClr val="97A7B8"/>
      </a:accent1>
      <a:accent2>
        <a:srgbClr val="A5B592"/>
      </a:accent2>
      <a:accent3>
        <a:srgbClr val="CED228"/>
      </a:accent3>
      <a:accent4>
        <a:srgbClr val="D1C499"/>
      </a:accent4>
      <a:accent5>
        <a:srgbClr val="BDB3B6"/>
      </a:accent5>
      <a:accent6>
        <a:srgbClr val="C5A98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